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41" autoAdjust="0"/>
    <p:restoredTop sz="94618" autoAdjust="0"/>
  </p:normalViewPr>
  <p:slideViewPr>
    <p:cSldViewPr>
      <p:cViewPr varScale="1">
        <p:scale>
          <a:sx n="89" d="100"/>
          <a:sy n="89" d="100"/>
        </p:scale>
        <p:origin x="1382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71712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553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553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553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53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800F44-3916-4064-AE6F-E7D6D4F3A5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5389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B8E107-6C69-48C4-96D9-2BD8DB612087}" type="slidenum">
              <a:rPr lang="en-US"/>
              <a:pPr/>
              <a:t>1</a:t>
            </a:fld>
            <a:endParaRPr lang="en-US"/>
          </a:p>
        </p:txBody>
      </p:sp>
      <p:sp>
        <p:nvSpPr>
          <p:cNvPr id="35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352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0D35A0-5AA6-4C23-80C1-B4A793DB0826}" type="slidenum">
              <a:rPr lang="en-US"/>
              <a:pPr/>
              <a:t>2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673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0D35A0-5AA6-4C23-80C1-B4A793DB0826}" type="slidenum">
              <a:rPr lang="en-US"/>
              <a:pPr/>
              <a:t>3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8252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0D35A0-5AA6-4C23-80C1-B4A793DB0826}" type="slidenum">
              <a:rPr lang="en-US"/>
              <a:pPr/>
              <a:t>4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22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0D35A0-5AA6-4C23-80C1-B4A793DB0826}" type="slidenum">
              <a:rPr lang="en-US"/>
              <a:pPr/>
              <a:t>5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124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0D35A0-5AA6-4C23-80C1-B4A793DB0826}" type="slidenum">
              <a:rPr lang="en-US"/>
              <a:pPr/>
              <a:t>6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59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35375" y="4365625"/>
            <a:ext cx="5111750" cy="750888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35375" y="5086350"/>
            <a:ext cx="5111750" cy="503238"/>
          </a:xfrm>
        </p:spPr>
        <p:txBody>
          <a:bodyPr/>
          <a:lstStyle>
            <a:lvl1pPr marL="0" indent="0">
              <a:buFontTx/>
              <a:buNone/>
              <a:defRPr sz="2400" b="1"/>
            </a:lvl1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3663" y="1196975"/>
            <a:ext cx="1871662" cy="532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7088" y="1196975"/>
            <a:ext cx="5464175" cy="532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088" y="1773238"/>
            <a:ext cx="3667125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773238"/>
            <a:ext cx="3668712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196975"/>
            <a:ext cx="7129462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1773238"/>
            <a:ext cx="7488237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2"/>
            <a:r>
              <a:rPr lang="ru-RU" smtClean="0"/>
              <a:t>Fifth level</a:t>
            </a:r>
          </a:p>
          <a:p>
            <a:pPr lvl="1"/>
            <a:r>
              <a:rPr lang="ru-RU" smtClean="0"/>
              <a:t>Second level</a:t>
            </a:r>
          </a:p>
          <a:p>
            <a:pPr lvl="0"/>
            <a:r>
              <a:rPr lang="ru-RU" smtClean="0"/>
              <a:t>Third level</a:t>
            </a:r>
          </a:p>
          <a:p>
            <a:pPr lvl="1"/>
            <a:r>
              <a:rPr lang="ru-RU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ircle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23728" y="5157192"/>
            <a:ext cx="7020272" cy="504825"/>
          </a:xfrm>
          <a:noFill/>
        </p:spPr>
        <p:txBody>
          <a:bodyPr/>
          <a:lstStyle/>
          <a:p>
            <a:r>
              <a:rPr lang="en-GB" sz="4800" dirty="0" smtClean="0">
                <a:solidFill>
                  <a:srgbClr val="002060"/>
                </a:solidFill>
                <a:latin typeface="SassoonInfant" pitchFamily="2" charset="0"/>
              </a:rPr>
              <a:t>Multiplication Using Arrays</a:t>
            </a:r>
            <a:endParaRPr lang="uk-UA" sz="4800" dirty="0">
              <a:solidFill>
                <a:srgbClr val="002060"/>
              </a:solidFill>
              <a:latin typeface="Tahoma" charset="0"/>
            </a:endParaRPr>
          </a:p>
        </p:txBody>
      </p:sp>
      <p:pic>
        <p:nvPicPr>
          <p:cNvPr id="4" name="Picture 3" descr="TES-Resourc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825" y="6237288"/>
            <a:ext cx="606425" cy="477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ounded Rectangle 6"/>
          <p:cNvSpPr/>
          <p:nvPr/>
        </p:nvSpPr>
        <p:spPr>
          <a:xfrm>
            <a:off x="395536" y="620688"/>
            <a:ext cx="1872208" cy="3384376"/>
          </a:xfrm>
          <a:prstGeom prst="roundRect">
            <a:avLst>
              <a:gd name="adj" fmla="val 714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3" descr="dbluesm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92696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9" name="Picture 3" descr="dbluesm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692696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" name="Picture 3" descr="dbluesm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484784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1" name="Picture 3" descr="dbluesm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484784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2" name="Picture 3" descr="dbluesm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276872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3" name="Picture 3" descr="dbluesm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2276872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4" name="Picture 3" descr="dbluesm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068960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5" name="Picture 3" descr="dbluesm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3068960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6" name="Rounded Rectangle 15"/>
          <p:cNvSpPr/>
          <p:nvPr/>
        </p:nvSpPr>
        <p:spPr>
          <a:xfrm>
            <a:off x="2483768" y="2348880"/>
            <a:ext cx="3528392" cy="2520280"/>
          </a:xfrm>
          <a:prstGeom prst="roundRect">
            <a:avLst>
              <a:gd name="adj" fmla="val 71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3" descr="dbluesml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555776" y="2420888"/>
            <a:ext cx="815453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8" name="Picture 3" descr="dbluesml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419872" y="2420888"/>
            <a:ext cx="815453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9" name="Picture 3" descr="dbluesml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555776" y="3212976"/>
            <a:ext cx="815453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20" name="Picture 3" descr="dbluesml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419872" y="3212976"/>
            <a:ext cx="815453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21" name="Picture 3" descr="dbluesml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555776" y="4005064"/>
            <a:ext cx="815453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22" name="Picture 3" descr="dbluesml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419872" y="4005064"/>
            <a:ext cx="815453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23" name="Picture 3" descr="dbluesml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260081" y="2420888"/>
            <a:ext cx="815453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24" name="Picture 3" descr="dbluesml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124177" y="2420888"/>
            <a:ext cx="815453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25" name="Picture 3" descr="dbluesml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260081" y="3212976"/>
            <a:ext cx="815453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26" name="Picture 3" descr="dbluesml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124177" y="3212976"/>
            <a:ext cx="815453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27" name="Picture 3" descr="dbluesml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260081" y="4005064"/>
            <a:ext cx="815453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28" name="Picture 3" descr="dbluesml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124177" y="4005064"/>
            <a:ext cx="815453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29" name="Rounded Rectangle 28"/>
          <p:cNvSpPr/>
          <p:nvPr/>
        </p:nvSpPr>
        <p:spPr>
          <a:xfrm>
            <a:off x="6228184" y="332656"/>
            <a:ext cx="2520280" cy="4104456"/>
          </a:xfrm>
          <a:prstGeom prst="roundRect">
            <a:avLst>
              <a:gd name="adj" fmla="val 714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Picture 3" descr="dbluesml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300192" y="405936"/>
            <a:ext cx="815975" cy="80231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31" name="Picture 3" descr="dbluesml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300192" y="1198024"/>
            <a:ext cx="815975" cy="80231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32" name="Picture 3" descr="dbluesml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300192" y="1990112"/>
            <a:ext cx="815975" cy="80231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33" name="Picture 3" descr="dbluesml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300192" y="2782200"/>
            <a:ext cx="815975" cy="80231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36" name="Picture 3" descr="dbluesml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300192" y="3574288"/>
            <a:ext cx="815975" cy="80231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37" name="Picture 3" descr="dbluesml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7092280" y="405936"/>
            <a:ext cx="815975" cy="80231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38" name="Picture 3" descr="dbluesml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7092280" y="1198024"/>
            <a:ext cx="815975" cy="80231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39" name="Picture 3" descr="dbluesml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7092280" y="1990112"/>
            <a:ext cx="815975" cy="80231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0" name="Picture 3" descr="dbluesml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7092280" y="2782200"/>
            <a:ext cx="815975" cy="80231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1" name="Picture 3" descr="dbluesml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7092280" y="3574288"/>
            <a:ext cx="815975" cy="80231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2" name="Picture 3" descr="dbluesml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7884368" y="405936"/>
            <a:ext cx="815975" cy="80231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3" name="Picture 3" descr="dbluesml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7884368" y="1198024"/>
            <a:ext cx="815975" cy="80231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4" name="Picture 3" descr="dbluesml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7884368" y="1990112"/>
            <a:ext cx="815975" cy="80231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5" name="Picture 3" descr="dbluesml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7884368" y="2782200"/>
            <a:ext cx="815975" cy="80231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6" name="Picture 3" descr="dbluesml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7884368" y="3574288"/>
            <a:ext cx="815975" cy="80231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7504" y="0"/>
            <a:ext cx="7129462" cy="508000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  <a:latin typeface="SassoonInfant" pitchFamily="2" charset="0"/>
              </a:rPr>
              <a:t>Multiplication Using Arrays</a:t>
            </a:r>
            <a:endParaRPr lang="en-GB" dirty="0">
              <a:solidFill>
                <a:srgbClr val="002060"/>
              </a:solidFill>
              <a:latin typeface="SassoonInfant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980728"/>
            <a:ext cx="8640960" cy="25202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800" dirty="0" smtClean="0">
              <a:solidFill>
                <a:srgbClr val="002060"/>
              </a:solidFill>
              <a:latin typeface="SassoonInfant" pitchFamily="2" charset="0"/>
            </a:endParaRPr>
          </a:p>
          <a:p>
            <a:pPr algn="ctr"/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An </a:t>
            </a:r>
            <a:r>
              <a:rPr lang="en-GB" sz="2800" b="1" dirty="0">
                <a:solidFill>
                  <a:srgbClr val="002060"/>
                </a:solidFill>
                <a:latin typeface="SassoonInfant" pitchFamily="2" charset="0"/>
              </a:rPr>
              <a:t>array </a:t>
            </a:r>
            <a:r>
              <a:rPr lang="en-GB" sz="2800" dirty="0">
                <a:solidFill>
                  <a:srgbClr val="002060"/>
                </a:solidFill>
                <a:latin typeface="SassoonInfant" pitchFamily="2" charset="0"/>
              </a:rPr>
              <a:t>is an arrangement of a set of numbers or objects in </a:t>
            </a:r>
            <a:r>
              <a:rPr lang="en-GB" sz="2800" u="sng" dirty="0">
                <a:solidFill>
                  <a:srgbClr val="002060"/>
                </a:solidFill>
                <a:latin typeface="SassoonInfant" pitchFamily="2" charset="0"/>
              </a:rPr>
              <a:t>rows </a:t>
            </a:r>
            <a:r>
              <a:rPr lang="en-GB" sz="2800" dirty="0">
                <a:solidFill>
                  <a:srgbClr val="002060"/>
                </a:solidFill>
                <a:latin typeface="SassoonInfant" pitchFamily="2" charset="0"/>
              </a:rPr>
              <a:t>and </a:t>
            </a:r>
            <a:r>
              <a:rPr lang="en-GB" sz="2800" u="sng" dirty="0">
                <a:solidFill>
                  <a:srgbClr val="002060"/>
                </a:solidFill>
                <a:latin typeface="SassoonInfant" pitchFamily="2" charset="0"/>
              </a:rPr>
              <a:t>columns</a:t>
            </a:r>
            <a:r>
              <a:rPr lang="en-GB" sz="2800" dirty="0">
                <a:solidFill>
                  <a:srgbClr val="002060"/>
                </a:solidFill>
                <a:latin typeface="SassoonInfant" pitchFamily="2" charset="0"/>
              </a:rPr>
              <a:t>. It helps you understand calculations </a:t>
            </a:r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by displaying them visually</a:t>
            </a:r>
            <a:r>
              <a:rPr lang="en-GB" sz="2800" dirty="0">
                <a:solidFill>
                  <a:srgbClr val="002060"/>
                </a:solidFill>
                <a:latin typeface="SassoonInfant" pitchFamily="2" charset="0"/>
              </a:rPr>
              <a:t>. It can be really useful </a:t>
            </a:r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when multiplying two </a:t>
            </a:r>
            <a:r>
              <a:rPr lang="en-GB" sz="2800" dirty="0">
                <a:solidFill>
                  <a:srgbClr val="002060"/>
                </a:solidFill>
                <a:latin typeface="SassoonInfant" pitchFamily="2" charset="0"/>
              </a:rPr>
              <a:t>numbers</a:t>
            </a:r>
            <a:r>
              <a:rPr lang="en-GB" sz="2800" dirty="0">
                <a:latin typeface="SassoonInfant" pitchFamily="2" charset="0"/>
              </a:rPr>
              <a:t>. </a:t>
            </a:r>
          </a:p>
          <a:p>
            <a:r>
              <a:rPr lang="en-GB" dirty="0"/>
              <a:t> </a:t>
            </a:r>
          </a:p>
          <a:p>
            <a:pPr algn="ctr"/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323528" y="3789040"/>
            <a:ext cx="3312368" cy="237626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800" dirty="0" smtClean="0">
              <a:solidFill>
                <a:srgbClr val="002060"/>
              </a:solidFill>
              <a:latin typeface="SassoonInfant" pitchFamily="2" charset="0"/>
            </a:endParaRPr>
          </a:p>
          <a:p>
            <a:pPr algn="ctr"/>
            <a:r>
              <a:rPr lang="en-GB" sz="2800" dirty="0">
                <a:latin typeface="SassoonInfant" pitchFamily="2" charset="0"/>
              </a:rPr>
              <a:t> </a:t>
            </a:r>
            <a:endParaRPr lang="en-GB" sz="2800" dirty="0" smtClean="0">
              <a:latin typeface="SassoonInfant" pitchFamily="2" charset="0"/>
            </a:endParaRPr>
          </a:p>
          <a:p>
            <a:pPr algn="ctr"/>
            <a:r>
              <a:rPr lang="en-GB" sz="2800" b="1" dirty="0" smtClean="0">
                <a:solidFill>
                  <a:srgbClr val="002060"/>
                </a:solidFill>
                <a:latin typeface="SassoonInfant" pitchFamily="2" charset="0"/>
              </a:rPr>
              <a:t>Arrays </a:t>
            </a:r>
            <a:r>
              <a:rPr lang="en-GB" sz="2800" dirty="0">
                <a:solidFill>
                  <a:srgbClr val="002060"/>
                </a:solidFill>
                <a:latin typeface="SassoonInfant" pitchFamily="2" charset="0"/>
              </a:rPr>
              <a:t>can be seen in </a:t>
            </a:r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everyday </a:t>
            </a:r>
            <a:r>
              <a:rPr lang="en-GB" sz="2800" dirty="0">
                <a:solidFill>
                  <a:srgbClr val="002060"/>
                </a:solidFill>
                <a:latin typeface="SassoonInfant" pitchFamily="2" charset="0"/>
              </a:rPr>
              <a:t>objects like egg  boxes and bars of </a:t>
            </a:r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chocolate</a:t>
            </a:r>
            <a:r>
              <a:rPr lang="en-GB" sz="2800" dirty="0">
                <a:solidFill>
                  <a:srgbClr val="002060"/>
                </a:solidFill>
                <a:latin typeface="SassoonInfant" pitchFamily="2" charset="0"/>
              </a:rPr>
              <a:t>.</a:t>
            </a:r>
          </a:p>
          <a:p>
            <a:r>
              <a:rPr lang="en-GB" sz="2800" dirty="0"/>
              <a:t> </a:t>
            </a:r>
          </a:p>
          <a:p>
            <a:r>
              <a:rPr lang="en-GB" dirty="0"/>
              <a:t> </a:t>
            </a:r>
          </a:p>
          <a:p>
            <a:pPr algn="ctr"/>
            <a:endParaRPr lang="en-GB" dirty="0"/>
          </a:p>
        </p:txBody>
      </p:sp>
      <p:pic>
        <p:nvPicPr>
          <p:cNvPr id="36870" name="Picture 6" descr="21634590"/>
          <p:cNvPicPr>
            <a:picLocks noChangeAspect="1" noChangeArrowheads="1"/>
          </p:cNvPicPr>
          <p:nvPr/>
        </p:nvPicPr>
        <p:blipFill>
          <a:blip r:embed="rId3" cstate="print"/>
          <a:srcRect l="55026"/>
          <a:stretch>
            <a:fillRect/>
          </a:stretch>
        </p:blipFill>
        <p:spPr bwMode="auto">
          <a:xfrm rot="16200000">
            <a:off x="6303541" y="3776340"/>
            <a:ext cx="1233487" cy="34004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1" name="Rounded Rectangle 10"/>
          <p:cNvSpPr/>
          <p:nvPr/>
        </p:nvSpPr>
        <p:spPr>
          <a:xfrm>
            <a:off x="5292080" y="3995713"/>
            <a:ext cx="3312368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SassoonInfant" pitchFamily="2" charset="0"/>
              </a:rPr>
              <a:t>Columns</a:t>
            </a:r>
            <a:endParaRPr lang="en-GB" dirty="0">
              <a:latin typeface="SassoonInfant" pitchFamily="2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923928" y="4931817"/>
            <a:ext cx="999728" cy="11521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  <a:latin typeface="SassoonInfant" pitchFamily="2" charset="0"/>
              </a:rPr>
              <a:t>Rows</a:t>
            </a:r>
            <a:endParaRPr lang="en-GB" dirty="0">
              <a:solidFill>
                <a:srgbClr val="002060"/>
              </a:solidFill>
              <a:latin typeface="SassoonInfant" pitchFamily="2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932040" y="5147841"/>
            <a:ext cx="36004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932040" y="5507881"/>
            <a:ext cx="36004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932040" y="5867921"/>
            <a:ext cx="36004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508104" y="4499769"/>
            <a:ext cx="0" cy="432048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084168" y="4499769"/>
            <a:ext cx="0" cy="432048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660232" y="4499769"/>
            <a:ext cx="0" cy="432048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164288" y="4499769"/>
            <a:ext cx="0" cy="432048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740352" y="4499769"/>
            <a:ext cx="0" cy="432048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8316416" y="4499769"/>
            <a:ext cx="0" cy="432048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ounded Rectangle 60"/>
          <p:cNvSpPr/>
          <p:nvPr/>
        </p:nvSpPr>
        <p:spPr>
          <a:xfrm>
            <a:off x="5364088" y="980728"/>
            <a:ext cx="3600400" cy="5256584"/>
          </a:xfrm>
          <a:prstGeom prst="roundRect">
            <a:avLst>
              <a:gd name="adj" fmla="val 714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7504" y="0"/>
            <a:ext cx="7129462" cy="508000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  <a:latin typeface="SassoonInfant" pitchFamily="2" charset="0"/>
              </a:rPr>
              <a:t>Multiplication Using Arrays</a:t>
            </a:r>
            <a:endParaRPr lang="en-GB" dirty="0">
              <a:solidFill>
                <a:srgbClr val="002060"/>
              </a:solidFill>
              <a:latin typeface="SassoonInfant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79512" y="764704"/>
            <a:ext cx="5040560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800" dirty="0" smtClean="0">
              <a:solidFill>
                <a:srgbClr val="002060"/>
              </a:solidFill>
              <a:latin typeface="SassoonInfant" pitchFamily="2" charset="0"/>
            </a:endParaRPr>
          </a:p>
          <a:p>
            <a:pPr algn="ctr"/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Here is an array showing 6 x 4</a:t>
            </a:r>
            <a:endParaRPr lang="en-GB" sz="2800" dirty="0">
              <a:latin typeface="SassoonInfant" pitchFamily="2" charset="0"/>
            </a:endParaRPr>
          </a:p>
          <a:p>
            <a:r>
              <a:rPr lang="en-GB" dirty="0"/>
              <a:t> </a:t>
            </a:r>
          </a:p>
          <a:p>
            <a:pPr algn="ctr"/>
            <a:endParaRPr lang="en-GB" dirty="0"/>
          </a:p>
        </p:txBody>
      </p:sp>
      <p:pic>
        <p:nvPicPr>
          <p:cNvPr id="375810" name="Picture 2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052736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375811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9383" y="1052736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375822" name="Picture 14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2508" y="1052736"/>
            <a:ext cx="814388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375828" name="Picture 20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4521" y="1052736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1" name="Picture 2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916832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2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9383" y="1916832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3" name="Picture 14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2508" y="1916832"/>
            <a:ext cx="814388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4" name="Picture 20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4521" y="1916832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5" name="Picture 2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780928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6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9383" y="2780928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7" name="Picture 14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2508" y="2780928"/>
            <a:ext cx="814388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8" name="Picture 20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4521" y="2780928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9" name="Picture 2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645024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50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9383" y="3645024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51" name="Picture 14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2508" y="3645024"/>
            <a:ext cx="814388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52" name="Picture 20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4521" y="3645024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53" name="Picture 2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509120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54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9383" y="4509120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55" name="Picture 14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2508" y="4509120"/>
            <a:ext cx="814388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56" name="Picture 20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4521" y="4509120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57" name="Picture 2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5373216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58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9383" y="5373216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59" name="Picture 14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2508" y="5373216"/>
            <a:ext cx="814388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60" name="Picture 20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4521" y="5373216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62" name="Rounded Rectangle 61"/>
          <p:cNvSpPr/>
          <p:nvPr/>
        </p:nvSpPr>
        <p:spPr>
          <a:xfrm>
            <a:off x="179512" y="1772816"/>
            <a:ext cx="3384376" cy="172819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800" dirty="0" smtClean="0">
              <a:solidFill>
                <a:srgbClr val="002060"/>
              </a:solidFill>
              <a:latin typeface="SassoonInfant" pitchFamily="2" charset="0"/>
            </a:endParaRPr>
          </a:p>
          <a:p>
            <a:pPr algn="ctr"/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This shows 6 rows with 4 counters in each row</a:t>
            </a:r>
            <a:endParaRPr lang="en-GB" sz="2800" dirty="0">
              <a:latin typeface="SassoonInfant" pitchFamily="2" charset="0"/>
            </a:endParaRPr>
          </a:p>
          <a:p>
            <a:r>
              <a:rPr lang="en-GB" dirty="0"/>
              <a:t> </a:t>
            </a:r>
          </a:p>
          <a:p>
            <a:pPr algn="ctr"/>
            <a:endParaRPr lang="en-GB" dirty="0"/>
          </a:p>
        </p:txBody>
      </p:sp>
      <p:cxnSp>
        <p:nvCxnSpPr>
          <p:cNvPr id="64" name="Curved Connector 63"/>
          <p:cNvCxnSpPr>
            <a:stCxn id="62" idx="3"/>
            <a:endCxn id="375810" idx="1"/>
          </p:cNvCxnSpPr>
          <p:nvPr/>
        </p:nvCxnSpPr>
        <p:spPr>
          <a:xfrm flipV="1">
            <a:off x="3563888" y="1455168"/>
            <a:ext cx="1872208" cy="1181744"/>
          </a:xfrm>
          <a:prstGeom prst="curvedConnector3">
            <a:avLst>
              <a:gd name="adj1" fmla="val 50000"/>
            </a:avLst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5724128" y="1196752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SassoonInfant" pitchFamily="2" charset="0"/>
              </a:rPr>
              <a:t>1</a:t>
            </a:r>
            <a:endParaRPr lang="en-GB" sz="2800" dirty="0">
              <a:solidFill>
                <a:schemeClr val="bg1"/>
              </a:solidFill>
              <a:latin typeface="SassoonInfant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724128" y="2060848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SassoonInfant" pitchFamily="2" charset="0"/>
              </a:rPr>
              <a:t>2</a:t>
            </a:r>
            <a:endParaRPr lang="en-GB" sz="2800" dirty="0">
              <a:solidFill>
                <a:schemeClr val="bg1"/>
              </a:solidFill>
              <a:latin typeface="SassoonInfant" pitchFamily="2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24128" y="2924944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SassoonInfant" pitchFamily="2" charset="0"/>
              </a:rPr>
              <a:t>3</a:t>
            </a:r>
            <a:endParaRPr lang="en-GB" sz="2800" dirty="0">
              <a:solidFill>
                <a:schemeClr val="bg1"/>
              </a:solidFill>
              <a:latin typeface="SassoonInfant" pitchFamily="2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724128" y="3789040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SassoonInfant" pitchFamily="2" charset="0"/>
              </a:rPr>
              <a:t>4</a:t>
            </a:r>
            <a:endParaRPr lang="en-GB" sz="2800" dirty="0">
              <a:solidFill>
                <a:schemeClr val="bg1"/>
              </a:solidFill>
              <a:latin typeface="SassoonInfant" pitchFamily="2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24128" y="4653136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SassoonInfant" pitchFamily="2" charset="0"/>
              </a:rPr>
              <a:t>5</a:t>
            </a:r>
            <a:endParaRPr lang="en-GB" sz="2800" dirty="0">
              <a:solidFill>
                <a:schemeClr val="bg1"/>
              </a:solidFill>
              <a:latin typeface="SassoonInfant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724128" y="5517232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SassoonInfant" pitchFamily="2" charset="0"/>
              </a:rPr>
              <a:t>6</a:t>
            </a:r>
            <a:endParaRPr lang="en-GB" sz="2800" dirty="0">
              <a:solidFill>
                <a:schemeClr val="bg1"/>
              </a:solidFill>
              <a:latin typeface="SassoonInfant" pitchFamily="2" charset="0"/>
            </a:endParaRPr>
          </a:p>
        </p:txBody>
      </p:sp>
      <p:cxnSp>
        <p:nvCxnSpPr>
          <p:cNvPr id="72" name="Curved Connector 71"/>
          <p:cNvCxnSpPr>
            <a:stCxn id="62" idx="3"/>
            <a:endCxn id="41" idx="1"/>
          </p:cNvCxnSpPr>
          <p:nvPr/>
        </p:nvCxnSpPr>
        <p:spPr>
          <a:xfrm flipV="1">
            <a:off x="3563888" y="2319264"/>
            <a:ext cx="1872208" cy="317648"/>
          </a:xfrm>
          <a:prstGeom prst="curvedConnector3">
            <a:avLst>
              <a:gd name="adj1" fmla="val 50000"/>
            </a:avLst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urved Connector 73"/>
          <p:cNvCxnSpPr>
            <a:stCxn id="62" idx="3"/>
            <a:endCxn id="45" idx="1"/>
          </p:cNvCxnSpPr>
          <p:nvPr/>
        </p:nvCxnSpPr>
        <p:spPr>
          <a:xfrm>
            <a:off x="3563888" y="2636912"/>
            <a:ext cx="1872208" cy="546448"/>
          </a:xfrm>
          <a:prstGeom prst="curvedConnector3">
            <a:avLst>
              <a:gd name="adj1" fmla="val 50000"/>
            </a:avLst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urved Connector 75"/>
          <p:cNvCxnSpPr>
            <a:stCxn id="62" idx="3"/>
            <a:endCxn id="49" idx="1"/>
          </p:cNvCxnSpPr>
          <p:nvPr/>
        </p:nvCxnSpPr>
        <p:spPr>
          <a:xfrm>
            <a:off x="3563888" y="2636912"/>
            <a:ext cx="1872208" cy="1410544"/>
          </a:xfrm>
          <a:prstGeom prst="curvedConnector3">
            <a:avLst>
              <a:gd name="adj1" fmla="val 50000"/>
            </a:avLst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urved Connector 77"/>
          <p:cNvCxnSpPr>
            <a:stCxn id="62" idx="3"/>
            <a:endCxn id="53" idx="1"/>
          </p:cNvCxnSpPr>
          <p:nvPr/>
        </p:nvCxnSpPr>
        <p:spPr>
          <a:xfrm>
            <a:off x="3563888" y="2636912"/>
            <a:ext cx="1872208" cy="2274640"/>
          </a:xfrm>
          <a:prstGeom prst="curvedConnector3">
            <a:avLst>
              <a:gd name="adj1" fmla="val 42877"/>
            </a:avLst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urved Connector 80"/>
          <p:cNvCxnSpPr>
            <a:stCxn id="62" idx="3"/>
            <a:endCxn id="57" idx="1"/>
          </p:cNvCxnSpPr>
          <p:nvPr/>
        </p:nvCxnSpPr>
        <p:spPr>
          <a:xfrm>
            <a:off x="3563888" y="2636912"/>
            <a:ext cx="1872208" cy="3138736"/>
          </a:xfrm>
          <a:prstGeom prst="curvedConnector3">
            <a:avLst>
              <a:gd name="adj1" fmla="val 30158"/>
            </a:avLst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ounded Rectangle 82"/>
          <p:cNvSpPr/>
          <p:nvPr/>
        </p:nvSpPr>
        <p:spPr>
          <a:xfrm>
            <a:off x="5364088" y="1052736"/>
            <a:ext cx="3600400" cy="792088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TextBox 83"/>
          <p:cNvSpPr txBox="1"/>
          <p:nvPr/>
        </p:nvSpPr>
        <p:spPr>
          <a:xfrm>
            <a:off x="6588224" y="1196752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SassoonInfant" pitchFamily="2" charset="0"/>
              </a:rPr>
              <a:t>2</a:t>
            </a:r>
            <a:endParaRPr lang="en-GB" sz="2800" dirty="0">
              <a:solidFill>
                <a:schemeClr val="bg1"/>
              </a:solidFill>
              <a:latin typeface="SassoonInfant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452320" y="1196752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SassoonInfant" pitchFamily="2" charset="0"/>
              </a:rPr>
              <a:t>3</a:t>
            </a:r>
            <a:endParaRPr lang="en-GB" sz="2800" dirty="0">
              <a:solidFill>
                <a:schemeClr val="bg1"/>
              </a:solidFill>
              <a:latin typeface="SassoonInfant" pitchFamily="2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8316416" y="1196752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SassoonInfant" pitchFamily="2" charset="0"/>
              </a:rPr>
              <a:t>4</a:t>
            </a:r>
            <a:endParaRPr lang="en-GB" sz="2800" dirty="0">
              <a:solidFill>
                <a:schemeClr val="bg1"/>
              </a:solidFill>
              <a:latin typeface="SassoonInfant" pitchFamily="2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251520" y="3645024"/>
            <a:ext cx="3312368" cy="3096344"/>
          </a:xfrm>
          <a:prstGeom prst="roundRect">
            <a:avLst>
              <a:gd name="adj" fmla="val 10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800" dirty="0" smtClean="0">
              <a:solidFill>
                <a:srgbClr val="002060"/>
              </a:solidFill>
              <a:latin typeface="SassoonInfant" pitchFamily="2" charset="0"/>
            </a:endParaRPr>
          </a:p>
          <a:p>
            <a:pPr algn="ctr"/>
            <a:r>
              <a:rPr lang="en-GB" sz="2800" dirty="0">
                <a:latin typeface="SassoonInfant" pitchFamily="2" charset="0"/>
              </a:rPr>
              <a:t> </a:t>
            </a:r>
            <a:endParaRPr lang="en-GB" sz="2800" dirty="0" smtClean="0">
              <a:latin typeface="SassoonInfant" pitchFamily="2" charset="0"/>
            </a:endParaRPr>
          </a:p>
          <a:p>
            <a:pPr algn="ctr"/>
            <a:r>
              <a:rPr lang="en-GB" sz="2800" dirty="0">
                <a:solidFill>
                  <a:srgbClr val="002060"/>
                </a:solidFill>
                <a:latin typeface="SassoonInfant" pitchFamily="2" charset="0"/>
              </a:rPr>
              <a:t> </a:t>
            </a:r>
            <a:endParaRPr lang="en-GB" sz="2800" dirty="0" smtClean="0">
              <a:solidFill>
                <a:srgbClr val="002060"/>
              </a:solidFill>
              <a:latin typeface="SassoonInfant" pitchFamily="2" charset="0"/>
            </a:endParaRPr>
          </a:p>
          <a:p>
            <a:pPr algn="ctr"/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The </a:t>
            </a:r>
            <a:r>
              <a:rPr lang="en-GB" sz="2800" dirty="0">
                <a:solidFill>
                  <a:srgbClr val="002060"/>
                </a:solidFill>
                <a:latin typeface="SassoonInfant" pitchFamily="2" charset="0"/>
              </a:rPr>
              <a:t>6 is listed first     because this tells us how many groups there are. The 4 tells how many are in each group.</a:t>
            </a:r>
          </a:p>
          <a:p>
            <a:r>
              <a:rPr lang="en-GB" sz="2800" dirty="0"/>
              <a:t> </a:t>
            </a:r>
          </a:p>
          <a:p>
            <a:r>
              <a:rPr lang="en-GB" sz="2800" dirty="0"/>
              <a:t> </a:t>
            </a:r>
          </a:p>
          <a:p>
            <a:r>
              <a:rPr lang="en-GB" dirty="0"/>
              <a:t> </a:t>
            </a:r>
          </a:p>
          <a:p>
            <a:pPr algn="ctr"/>
            <a:endParaRPr lang="en-GB" dirty="0"/>
          </a:p>
        </p:txBody>
      </p:sp>
      <p:sp>
        <p:nvSpPr>
          <p:cNvPr id="88" name="Rounded Rectangle 87"/>
          <p:cNvSpPr/>
          <p:nvPr/>
        </p:nvSpPr>
        <p:spPr>
          <a:xfrm>
            <a:off x="5508104" y="6309320"/>
            <a:ext cx="3312368" cy="50405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6 x 4 = 24</a:t>
            </a:r>
            <a:endParaRPr lang="en-GB" sz="2800" dirty="0">
              <a:solidFill>
                <a:srgbClr val="002060"/>
              </a:solidFill>
              <a:latin typeface="SassoonInfant" pitchFamily="2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5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5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75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75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5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5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0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5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00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00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000"/>
                            </p:stCondLst>
                            <p:childTnLst>
                              <p:par>
                                <p:cTn id="1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45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0"/>
                            </p:stCondLst>
                            <p:childTnLst>
                              <p:par>
                                <p:cTn id="1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6000"/>
                            </p:stCondLst>
                            <p:childTnLst>
                              <p:par>
                                <p:cTn id="1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650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7000"/>
                            </p:stCondLst>
                            <p:childTnLst>
                              <p:par>
                                <p:cTn id="1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8000"/>
                            </p:stCondLst>
                            <p:childTnLst>
                              <p:par>
                                <p:cTn id="1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8500"/>
                            </p:stCondLst>
                            <p:childTnLst>
                              <p:par>
                                <p:cTn id="1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9000"/>
                            </p:stCondLst>
                            <p:childTnLst>
                              <p:par>
                                <p:cTn id="1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7" grpId="0" animBg="1"/>
      <p:bldP spid="62" grpId="0" animBg="1"/>
      <p:bldP spid="65" grpId="0"/>
      <p:bldP spid="66" grpId="0"/>
      <p:bldP spid="67" grpId="0"/>
      <p:bldP spid="68" grpId="0"/>
      <p:bldP spid="69" grpId="0"/>
      <p:bldP spid="70" grpId="0"/>
      <p:bldP spid="83" grpId="0" animBg="1"/>
      <p:bldP spid="84" grpId="0"/>
      <p:bldP spid="85" grpId="0"/>
      <p:bldP spid="86" grpId="0"/>
      <p:bldP spid="87" grpId="0" animBg="1"/>
      <p:bldP spid="8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94"/>
          <p:cNvSpPr/>
          <p:nvPr/>
        </p:nvSpPr>
        <p:spPr>
          <a:xfrm>
            <a:off x="4644008" y="764704"/>
            <a:ext cx="4464496" cy="5616624"/>
          </a:xfrm>
          <a:prstGeom prst="rect">
            <a:avLst/>
          </a:prstGeom>
          <a:ln w="571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ectangle 93"/>
          <p:cNvSpPr/>
          <p:nvPr/>
        </p:nvSpPr>
        <p:spPr>
          <a:xfrm>
            <a:off x="107504" y="764704"/>
            <a:ext cx="4464496" cy="5616624"/>
          </a:xfrm>
          <a:prstGeom prst="rect">
            <a:avLst/>
          </a:prstGeom>
          <a:ln w="571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ounded Rectangle 60"/>
          <p:cNvSpPr/>
          <p:nvPr/>
        </p:nvSpPr>
        <p:spPr>
          <a:xfrm>
            <a:off x="2627784" y="1340768"/>
            <a:ext cx="1872208" cy="4392488"/>
          </a:xfrm>
          <a:prstGeom prst="roundRect">
            <a:avLst>
              <a:gd name="adj" fmla="val 714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7504" y="0"/>
            <a:ext cx="7129462" cy="508000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  <a:latin typeface="SassoonInfant" pitchFamily="2" charset="0"/>
              </a:rPr>
              <a:t>Multiplication Using Arrays</a:t>
            </a:r>
            <a:endParaRPr lang="en-GB" dirty="0">
              <a:solidFill>
                <a:srgbClr val="002060"/>
              </a:solidFill>
              <a:latin typeface="SassoonInfant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79512" y="1412776"/>
            <a:ext cx="2304256" cy="27363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800" dirty="0" smtClean="0">
              <a:solidFill>
                <a:srgbClr val="002060"/>
              </a:solidFill>
              <a:latin typeface="SassoonInfant" pitchFamily="2" charset="0"/>
            </a:endParaRPr>
          </a:p>
          <a:p>
            <a:pPr algn="ctr"/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An array showing 5 x 2 will look like this</a:t>
            </a:r>
            <a:endParaRPr lang="en-GB" sz="2800" dirty="0">
              <a:latin typeface="SassoonInfant" pitchFamily="2" charset="0"/>
            </a:endParaRPr>
          </a:p>
          <a:p>
            <a:r>
              <a:rPr lang="en-GB" dirty="0"/>
              <a:t> </a:t>
            </a:r>
          </a:p>
          <a:p>
            <a:pPr algn="ctr"/>
            <a:endParaRPr lang="en-GB" dirty="0"/>
          </a:p>
        </p:txBody>
      </p:sp>
      <p:pic>
        <p:nvPicPr>
          <p:cNvPr id="375810" name="Picture 2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2609" y="1412776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375811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412776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1" name="Picture 2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2609" y="2276872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2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276872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5" name="Picture 2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2609" y="3140968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6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140968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9" name="Picture 2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2609" y="4005064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50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4826" y="4005064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53" name="Picture 2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2609" y="4869160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54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869160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88" name="Rounded Rectangle 87"/>
          <p:cNvSpPr/>
          <p:nvPr/>
        </p:nvSpPr>
        <p:spPr>
          <a:xfrm>
            <a:off x="179512" y="4293096"/>
            <a:ext cx="2376264" cy="50405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5 x 2 = 10</a:t>
            </a:r>
            <a:endParaRPr lang="en-GB" sz="2800" dirty="0">
              <a:solidFill>
                <a:srgbClr val="002060"/>
              </a:solidFill>
              <a:latin typeface="SassoonInfant" pitchFamily="2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4788024" y="1340768"/>
            <a:ext cx="4176464" cy="16561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800" dirty="0" smtClean="0">
              <a:solidFill>
                <a:srgbClr val="002060"/>
              </a:solidFill>
              <a:latin typeface="SassoonInfant" pitchFamily="2" charset="0"/>
            </a:endParaRPr>
          </a:p>
          <a:p>
            <a:pPr algn="ctr"/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An array showing 2 x 5 will look like this</a:t>
            </a:r>
            <a:endParaRPr lang="en-GB" sz="2800" dirty="0">
              <a:latin typeface="SassoonInfant" pitchFamily="2" charset="0"/>
            </a:endParaRPr>
          </a:p>
          <a:p>
            <a:r>
              <a:rPr lang="en-GB" dirty="0"/>
              <a:t> </a:t>
            </a:r>
          </a:p>
          <a:p>
            <a:pPr algn="ctr"/>
            <a:endParaRPr lang="en-GB" dirty="0"/>
          </a:p>
        </p:txBody>
      </p:sp>
      <p:sp>
        <p:nvSpPr>
          <p:cNvPr id="71" name="Rounded Rectangle 70"/>
          <p:cNvSpPr/>
          <p:nvPr/>
        </p:nvSpPr>
        <p:spPr>
          <a:xfrm rot="5400000">
            <a:off x="5940152" y="1916832"/>
            <a:ext cx="1872208" cy="4320480"/>
          </a:xfrm>
          <a:prstGeom prst="roundRect">
            <a:avLst>
              <a:gd name="adj" fmla="val 7143"/>
            </a:avLst>
          </a:prstGeom>
          <a:gradFill flip="none" rotWithShape="1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3" name="Picture 2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716016" y="3213502"/>
            <a:ext cx="814387" cy="80381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75" name="Picture 2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580112" y="3212976"/>
            <a:ext cx="814387" cy="80381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77" name="Picture 2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444208" y="3212976"/>
            <a:ext cx="814387" cy="80381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79" name="Picture 2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308304" y="3212976"/>
            <a:ext cx="814387" cy="80381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80" name="Picture 2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8172400" y="3212976"/>
            <a:ext cx="814387" cy="80381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82" name="Picture 2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716016" y="4077072"/>
            <a:ext cx="814387" cy="80381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89" name="Picture 2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580112" y="4076546"/>
            <a:ext cx="814387" cy="80381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90" name="Picture 2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444208" y="4076546"/>
            <a:ext cx="814387" cy="80381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91" name="Picture 2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308304" y="4076546"/>
            <a:ext cx="814387" cy="80381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92" name="Picture 2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8172400" y="4076546"/>
            <a:ext cx="814387" cy="80381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93" name="Rounded Rectangle 92"/>
          <p:cNvSpPr/>
          <p:nvPr/>
        </p:nvSpPr>
        <p:spPr>
          <a:xfrm>
            <a:off x="5724128" y="5157192"/>
            <a:ext cx="2376264" cy="50405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2 x 5 = 10</a:t>
            </a:r>
            <a:endParaRPr lang="en-GB" sz="2800" dirty="0">
              <a:solidFill>
                <a:srgbClr val="002060"/>
              </a:solidFill>
              <a:latin typeface="SassoonInfant" pitchFamily="2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75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75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4" grpId="0" animBg="1"/>
      <p:bldP spid="61" grpId="0" animBg="1"/>
      <p:bldP spid="7" grpId="0" animBg="1"/>
      <p:bldP spid="88" grpId="0" animBg="1"/>
      <p:bldP spid="63" grpId="0" animBg="1"/>
      <p:bldP spid="71" grpId="0" animBg="1"/>
      <p:bldP spid="9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94"/>
          <p:cNvSpPr/>
          <p:nvPr/>
        </p:nvSpPr>
        <p:spPr>
          <a:xfrm>
            <a:off x="1691680" y="4077072"/>
            <a:ext cx="7200800" cy="2592288"/>
          </a:xfrm>
          <a:prstGeom prst="rect">
            <a:avLst/>
          </a:prstGeom>
          <a:ln w="571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ounded Rectangle 60"/>
          <p:cNvSpPr/>
          <p:nvPr/>
        </p:nvSpPr>
        <p:spPr>
          <a:xfrm>
            <a:off x="4355976" y="548680"/>
            <a:ext cx="1872208" cy="2664296"/>
          </a:xfrm>
          <a:prstGeom prst="roundRect">
            <a:avLst>
              <a:gd name="adj" fmla="val 714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7504" y="0"/>
            <a:ext cx="7129462" cy="508000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  <a:latin typeface="SassoonInfant" pitchFamily="2" charset="0"/>
              </a:rPr>
              <a:t>Multiplication Using Arrays</a:t>
            </a:r>
            <a:endParaRPr lang="en-GB" dirty="0">
              <a:solidFill>
                <a:srgbClr val="002060"/>
              </a:solidFill>
              <a:latin typeface="SassoonInfant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79512" y="548680"/>
            <a:ext cx="4104456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800" dirty="0" smtClean="0">
              <a:solidFill>
                <a:srgbClr val="002060"/>
              </a:solidFill>
              <a:latin typeface="SassoonInfant" pitchFamily="2" charset="0"/>
            </a:endParaRPr>
          </a:p>
          <a:p>
            <a:pPr algn="ctr"/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We can also show this on a number line</a:t>
            </a:r>
            <a:endParaRPr lang="en-GB" sz="2800" dirty="0">
              <a:latin typeface="SassoonInfant" pitchFamily="2" charset="0"/>
            </a:endParaRPr>
          </a:p>
          <a:p>
            <a:r>
              <a:rPr lang="en-GB" dirty="0"/>
              <a:t> </a:t>
            </a:r>
          </a:p>
          <a:p>
            <a:pPr algn="ctr"/>
            <a:endParaRPr lang="en-GB" dirty="0"/>
          </a:p>
        </p:txBody>
      </p:sp>
      <p:pic>
        <p:nvPicPr>
          <p:cNvPr id="375810" name="Picture 2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0801" y="620688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375811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620688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1" name="Picture 2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0801" y="1484784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2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484784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5" name="Picture 2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0801" y="2348880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6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348880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88" name="Rounded Rectangle 87"/>
          <p:cNvSpPr/>
          <p:nvPr/>
        </p:nvSpPr>
        <p:spPr>
          <a:xfrm>
            <a:off x="4283968" y="3284984"/>
            <a:ext cx="2016224" cy="50405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3 x 2 = 6</a:t>
            </a:r>
            <a:endParaRPr lang="en-GB" sz="2800" dirty="0">
              <a:solidFill>
                <a:srgbClr val="002060"/>
              </a:solidFill>
              <a:latin typeface="SassoonInfant" pitchFamily="2" charset="0"/>
            </a:endParaRPr>
          </a:p>
        </p:txBody>
      </p:sp>
      <p:sp>
        <p:nvSpPr>
          <p:cNvPr id="71" name="Rounded Rectangle 70"/>
          <p:cNvSpPr/>
          <p:nvPr/>
        </p:nvSpPr>
        <p:spPr>
          <a:xfrm rot="5400000">
            <a:off x="6732240" y="116632"/>
            <a:ext cx="1800200" cy="2664296"/>
          </a:xfrm>
          <a:prstGeom prst="roundRect">
            <a:avLst>
              <a:gd name="adj" fmla="val 7143"/>
            </a:avLst>
          </a:prstGeom>
          <a:gradFill flip="none" rotWithShape="1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7" name="Picture 2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372200" y="620688"/>
            <a:ext cx="814387" cy="80381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79" name="Picture 2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236296" y="620688"/>
            <a:ext cx="814387" cy="80381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80" name="Picture 2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8100392" y="620688"/>
            <a:ext cx="814387" cy="80381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90" name="Picture 2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372200" y="1484258"/>
            <a:ext cx="814387" cy="80381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91" name="Picture 2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236296" y="1484258"/>
            <a:ext cx="814387" cy="80381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92" name="Picture 2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8100392" y="1484258"/>
            <a:ext cx="814387" cy="80381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93" name="Rounded Rectangle 92"/>
          <p:cNvSpPr/>
          <p:nvPr/>
        </p:nvSpPr>
        <p:spPr>
          <a:xfrm>
            <a:off x="6444208" y="2420888"/>
            <a:ext cx="2376264" cy="50405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2 x 3 = 6</a:t>
            </a:r>
            <a:endParaRPr lang="en-GB" sz="2800" dirty="0">
              <a:solidFill>
                <a:srgbClr val="002060"/>
              </a:solidFill>
              <a:latin typeface="SassoonInfant" pitchFamily="2" charset="0"/>
            </a:endParaRPr>
          </a:p>
        </p:txBody>
      </p:sp>
      <p:cxnSp>
        <p:nvCxnSpPr>
          <p:cNvPr id="376835" name="AutoShape 3"/>
          <p:cNvCxnSpPr>
            <a:cxnSpLocks noChangeShapeType="1"/>
          </p:cNvCxnSpPr>
          <p:nvPr/>
        </p:nvCxnSpPr>
        <p:spPr bwMode="auto">
          <a:xfrm>
            <a:off x="1978347" y="5394524"/>
            <a:ext cx="6842125" cy="0"/>
          </a:xfrm>
          <a:prstGeom prst="straightConnector1">
            <a:avLst/>
          </a:prstGeom>
          <a:noFill/>
          <a:ln w="76200" algn="ctr">
            <a:solidFill>
              <a:srgbClr val="064B8C"/>
            </a:solidFill>
            <a:round/>
            <a:headEnd/>
            <a:tailEnd/>
          </a:ln>
          <a:effectLst/>
        </p:spPr>
      </p:cxnSp>
      <p:cxnSp>
        <p:nvCxnSpPr>
          <p:cNvPr id="376836" name="AutoShape 4"/>
          <p:cNvCxnSpPr>
            <a:cxnSpLocks noChangeShapeType="1"/>
          </p:cNvCxnSpPr>
          <p:nvPr/>
        </p:nvCxnSpPr>
        <p:spPr bwMode="auto">
          <a:xfrm>
            <a:off x="4007172" y="5384999"/>
            <a:ext cx="0" cy="179387"/>
          </a:xfrm>
          <a:prstGeom prst="straightConnector1">
            <a:avLst/>
          </a:prstGeom>
          <a:noFill/>
          <a:ln w="38100" algn="ctr">
            <a:solidFill>
              <a:srgbClr val="064B8C"/>
            </a:solidFill>
            <a:round/>
            <a:headEnd/>
            <a:tailEnd/>
          </a:ln>
          <a:effectLst/>
        </p:spPr>
      </p:cxnSp>
      <p:cxnSp>
        <p:nvCxnSpPr>
          <p:cNvPr id="376838" name="AutoShape 6"/>
          <p:cNvCxnSpPr>
            <a:cxnSpLocks noChangeShapeType="1"/>
          </p:cNvCxnSpPr>
          <p:nvPr/>
        </p:nvCxnSpPr>
        <p:spPr bwMode="auto">
          <a:xfrm>
            <a:off x="2251397" y="5384999"/>
            <a:ext cx="0" cy="179387"/>
          </a:xfrm>
          <a:prstGeom prst="straightConnector1">
            <a:avLst/>
          </a:prstGeom>
          <a:noFill/>
          <a:ln w="38100" algn="ctr">
            <a:solidFill>
              <a:srgbClr val="064B8C"/>
            </a:solidFill>
            <a:round/>
            <a:headEnd/>
            <a:tailEnd/>
          </a:ln>
          <a:effectLst/>
        </p:spPr>
      </p:cxnSp>
      <p:cxnSp>
        <p:nvCxnSpPr>
          <p:cNvPr id="376839" name="AutoShape 7"/>
          <p:cNvCxnSpPr>
            <a:cxnSpLocks noChangeShapeType="1"/>
          </p:cNvCxnSpPr>
          <p:nvPr/>
        </p:nvCxnSpPr>
        <p:spPr bwMode="auto">
          <a:xfrm>
            <a:off x="3130872" y="5388174"/>
            <a:ext cx="0" cy="179387"/>
          </a:xfrm>
          <a:prstGeom prst="straightConnector1">
            <a:avLst/>
          </a:prstGeom>
          <a:noFill/>
          <a:ln w="38100" algn="ctr">
            <a:solidFill>
              <a:srgbClr val="064B8C"/>
            </a:solidFill>
            <a:round/>
            <a:headEnd/>
            <a:tailEnd/>
          </a:ln>
          <a:effectLst/>
        </p:spPr>
      </p:cxnSp>
      <p:cxnSp>
        <p:nvCxnSpPr>
          <p:cNvPr id="376840" name="AutoShape 8"/>
          <p:cNvCxnSpPr>
            <a:cxnSpLocks noChangeShapeType="1"/>
          </p:cNvCxnSpPr>
          <p:nvPr/>
        </p:nvCxnSpPr>
        <p:spPr bwMode="auto">
          <a:xfrm>
            <a:off x="7517135" y="5394524"/>
            <a:ext cx="0" cy="180975"/>
          </a:xfrm>
          <a:prstGeom prst="straightConnector1">
            <a:avLst/>
          </a:prstGeom>
          <a:noFill/>
          <a:ln w="38100" algn="ctr">
            <a:solidFill>
              <a:srgbClr val="064B8C"/>
            </a:solidFill>
            <a:round/>
            <a:headEnd/>
            <a:tailEnd/>
          </a:ln>
          <a:effectLst/>
        </p:spPr>
      </p:cxnSp>
      <p:cxnSp>
        <p:nvCxnSpPr>
          <p:cNvPr id="376841" name="AutoShape 9"/>
          <p:cNvCxnSpPr>
            <a:cxnSpLocks noChangeShapeType="1"/>
          </p:cNvCxnSpPr>
          <p:nvPr/>
        </p:nvCxnSpPr>
        <p:spPr bwMode="auto">
          <a:xfrm>
            <a:off x="8396610" y="5399286"/>
            <a:ext cx="0" cy="179388"/>
          </a:xfrm>
          <a:prstGeom prst="straightConnector1">
            <a:avLst/>
          </a:prstGeom>
          <a:noFill/>
          <a:ln w="38100" algn="ctr">
            <a:solidFill>
              <a:srgbClr val="064B8C"/>
            </a:solidFill>
            <a:round/>
            <a:headEnd/>
            <a:tailEnd/>
          </a:ln>
          <a:effectLst/>
        </p:spPr>
      </p:cxnSp>
      <p:cxnSp>
        <p:nvCxnSpPr>
          <p:cNvPr id="376842" name="AutoShape 10"/>
          <p:cNvCxnSpPr>
            <a:cxnSpLocks noChangeShapeType="1"/>
          </p:cNvCxnSpPr>
          <p:nvPr/>
        </p:nvCxnSpPr>
        <p:spPr bwMode="auto">
          <a:xfrm>
            <a:off x="5761360" y="5394524"/>
            <a:ext cx="0" cy="180975"/>
          </a:xfrm>
          <a:prstGeom prst="straightConnector1">
            <a:avLst/>
          </a:prstGeom>
          <a:noFill/>
          <a:ln w="38100" algn="ctr">
            <a:solidFill>
              <a:srgbClr val="064B8C"/>
            </a:solidFill>
            <a:round/>
            <a:headEnd/>
            <a:tailEnd/>
          </a:ln>
          <a:effectLst/>
        </p:spPr>
      </p:cxnSp>
      <p:cxnSp>
        <p:nvCxnSpPr>
          <p:cNvPr id="376843" name="AutoShape 11"/>
          <p:cNvCxnSpPr>
            <a:cxnSpLocks noChangeShapeType="1"/>
          </p:cNvCxnSpPr>
          <p:nvPr/>
        </p:nvCxnSpPr>
        <p:spPr bwMode="auto">
          <a:xfrm>
            <a:off x="6640835" y="5399286"/>
            <a:ext cx="0" cy="179388"/>
          </a:xfrm>
          <a:prstGeom prst="straightConnector1">
            <a:avLst/>
          </a:prstGeom>
          <a:noFill/>
          <a:ln w="38100" algn="ctr">
            <a:solidFill>
              <a:srgbClr val="064B8C"/>
            </a:solidFill>
            <a:round/>
            <a:headEnd/>
            <a:tailEnd/>
          </a:ln>
          <a:effectLst/>
        </p:spPr>
      </p:cxnSp>
      <p:sp>
        <p:nvSpPr>
          <p:cNvPr id="376845" name="Text Box 13"/>
          <p:cNvSpPr txBox="1">
            <a:spLocks noChangeArrowheads="1"/>
          </p:cNvSpPr>
          <p:nvPr/>
        </p:nvSpPr>
        <p:spPr bwMode="auto">
          <a:xfrm>
            <a:off x="2075185" y="5526286"/>
            <a:ext cx="360362" cy="3603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assoonInfant" pitchFamily="2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6846" name="Text Box 14"/>
          <p:cNvSpPr txBox="1">
            <a:spLocks noChangeArrowheads="1"/>
          </p:cNvSpPr>
          <p:nvPr/>
        </p:nvSpPr>
        <p:spPr bwMode="auto">
          <a:xfrm>
            <a:off x="2957835" y="5526286"/>
            <a:ext cx="360362" cy="3603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SassoonInfant" pitchFamily="2" charset="0"/>
              </a:rPr>
              <a:t>1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6847" name="Text Box 15"/>
          <p:cNvSpPr txBox="1">
            <a:spLocks noChangeArrowheads="1"/>
          </p:cNvSpPr>
          <p:nvPr/>
        </p:nvSpPr>
        <p:spPr bwMode="auto">
          <a:xfrm>
            <a:off x="3838897" y="5526286"/>
            <a:ext cx="360363" cy="3603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SassoonInfant Alt" pitchFamily="2" charset="0"/>
              </a:rPr>
              <a:t>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6849" name="Text Box 17"/>
          <p:cNvSpPr txBox="1">
            <a:spLocks noChangeArrowheads="1"/>
          </p:cNvSpPr>
          <p:nvPr/>
        </p:nvSpPr>
        <p:spPr bwMode="auto">
          <a:xfrm>
            <a:off x="5597847" y="5526286"/>
            <a:ext cx="360363" cy="3603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assoonInfant" pitchFamily="2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assoonInfant" pitchFamily="2" charset="0"/>
            </a:endParaRPr>
          </a:p>
        </p:txBody>
      </p:sp>
      <p:sp>
        <p:nvSpPr>
          <p:cNvPr id="376850" name="Text Box 18"/>
          <p:cNvSpPr txBox="1">
            <a:spLocks noChangeArrowheads="1"/>
          </p:cNvSpPr>
          <p:nvPr/>
        </p:nvSpPr>
        <p:spPr bwMode="auto">
          <a:xfrm>
            <a:off x="6464622" y="5535811"/>
            <a:ext cx="360363" cy="3603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SassoonInfant" pitchFamily="2" charset="0"/>
              </a:rPr>
              <a:t>5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6851" name="Text Box 19"/>
          <p:cNvSpPr txBox="1">
            <a:spLocks noChangeArrowheads="1"/>
          </p:cNvSpPr>
          <p:nvPr/>
        </p:nvSpPr>
        <p:spPr bwMode="auto">
          <a:xfrm>
            <a:off x="7356797" y="5526286"/>
            <a:ext cx="360363" cy="3603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SassoonInfant" pitchFamily="2" charset="0"/>
              </a:rPr>
              <a:t>6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6852" name="Text Box 20"/>
          <p:cNvSpPr txBox="1">
            <a:spLocks noChangeArrowheads="1"/>
          </p:cNvSpPr>
          <p:nvPr/>
        </p:nvSpPr>
        <p:spPr bwMode="auto">
          <a:xfrm>
            <a:off x="8221985" y="5526286"/>
            <a:ext cx="360362" cy="3603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SassoonInfant" pitchFamily="2" charset="0"/>
              </a:rPr>
              <a:t>7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2251397" y="4853186"/>
            <a:ext cx="1744663" cy="520700"/>
            <a:chOff x="2251397" y="4853186"/>
            <a:chExt cx="1744663" cy="520700"/>
          </a:xfrm>
        </p:grpSpPr>
        <p:sp>
          <p:nvSpPr>
            <p:cNvPr id="376853" name="AutoShape 21"/>
            <p:cNvSpPr>
              <a:spLocks noChangeArrowheads="1"/>
            </p:cNvSpPr>
            <p:nvPr/>
          </p:nvSpPr>
          <p:spPr bwMode="auto">
            <a:xfrm rot="5400000">
              <a:off x="2892748" y="4270573"/>
              <a:ext cx="461962" cy="1744663"/>
            </a:xfrm>
            <a:prstGeom prst="moon">
              <a:avLst>
                <a:gd name="adj" fmla="val 15907"/>
              </a:avLst>
            </a:prstGeom>
            <a:solidFill>
              <a:srgbClr val="00B0F0"/>
            </a:solidFill>
            <a:ln w="9525" algn="in">
              <a:solidFill>
                <a:srgbClr val="00B0F0"/>
              </a:solidFill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6856" name="AutoShape 24"/>
            <p:cNvSpPr>
              <a:spLocks noChangeArrowheads="1"/>
            </p:cNvSpPr>
            <p:nvPr/>
          </p:nvSpPr>
          <p:spPr bwMode="auto">
            <a:xfrm rot="5400000">
              <a:off x="3060228" y="4869855"/>
              <a:ext cx="179388" cy="146050"/>
            </a:xfrm>
            <a:prstGeom prst="triangle">
              <a:avLst>
                <a:gd name="adj" fmla="val 50000"/>
              </a:avLst>
            </a:prstGeom>
            <a:solidFill>
              <a:srgbClr val="00B0F0"/>
            </a:solidFill>
            <a:ln w="9525" algn="in">
              <a:solidFill>
                <a:srgbClr val="00B0F0"/>
              </a:solidFill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007172" y="4884936"/>
            <a:ext cx="1754188" cy="509588"/>
            <a:chOff x="4007172" y="4884936"/>
            <a:chExt cx="1754188" cy="509588"/>
          </a:xfrm>
        </p:grpSpPr>
        <p:sp>
          <p:nvSpPr>
            <p:cNvPr id="376854" name="AutoShape 22"/>
            <p:cNvSpPr>
              <a:spLocks noChangeArrowheads="1"/>
            </p:cNvSpPr>
            <p:nvPr/>
          </p:nvSpPr>
          <p:spPr bwMode="auto">
            <a:xfrm rot="5400000">
              <a:off x="4653284" y="4286449"/>
              <a:ext cx="461963" cy="1754188"/>
            </a:xfrm>
            <a:prstGeom prst="moon">
              <a:avLst>
                <a:gd name="adj" fmla="val 15907"/>
              </a:avLst>
            </a:prstGeom>
            <a:solidFill>
              <a:srgbClr val="00B0F0"/>
            </a:solidFill>
            <a:ln w="9525" algn="in">
              <a:solidFill>
                <a:srgbClr val="00B0F0"/>
              </a:solidFill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6857" name="AutoShape 25"/>
            <p:cNvSpPr>
              <a:spLocks noChangeArrowheads="1"/>
            </p:cNvSpPr>
            <p:nvPr/>
          </p:nvSpPr>
          <p:spPr bwMode="auto">
            <a:xfrm rot="5400000">
              <a:off x="4815210" y="4900811"/>
              <a:ext cx="179388" cy="147637"/>
            </a:xfrm>
            <a:prstGeom prst="triangle">
              <a:avLst>
                <a:gd name="adj" fmla="val 50000"/>
              </a:avLst>
            </a:prstGeom>
            <a:solidFill>
              <a:srgbClr val="00B0F0"/>
            </a:solidFill>
            <a:ln w="9525" algn="in">
              <a:solidFill>
                <a:srgbClr val="00B0F0"/>
              </a:solidFill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5751835" y="4884936"/>
            <a:ext cx="1765300" cy="500063"/>
            <a:chOff x="5751835" y="4884936"/>
            <a:chExt cx="1765300" cy="500063"/>
          </a:xfrm>
        </p:grpSpPr>
        <p:sp>
          <p:nvSpPr>
            <p:cNvPr id="376855" name="AutoShape 23"/>
            <p:cNvSpPr>
              <a:spLocks noChangeArrowheads="1"/>
            </p:cNvSpPr>
            <p:nvPr/>
          </p:nvSpPr>
          <p:spPr bwMode="auto">
            <a:xfrm rot="5400000">
              <a:off x="6403503" y="4271368"/>
              <a:ext cx="461963" cy="1765300"/>
            </a:xfrm>
            <a:prstGeom prst="moon">
              <a:avLst>
                <a:gd name="adj" fmla="val 15907"/>
              </a:avLst>
            </a:prstGeom>
            <a:solidFill>
              <a:srgbClr val="00B0F0"/>
            </a:solidFill>
            <a:ln w="9525" algn="in">
              <a:solidFill>
                <a:srgbClr val="00B0F0"/>
              </a:solidFill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6858" name="AutoShape 26"/>
            <p:cNvSpPr>
              <a:spLocks noChangeArrowheads="1"/>
            </p:cNvSpPr>
            <p:nvPr/>
          </p:nvSpPr>
          <p:spPr bwMode="auto">
            <a:xfrm rot="5400000">
              <a:off x="6623372" y="4900811"/>
              <a:ext cx="179388" cy="147638"/>
            </a:xfrm>
            <a:prstGeom prst="triangle">
              <a:avLst>
                <a:gd name="adj" fmla="val 50000"/>
              </a:avLst>
            </a:prstGeom>
            <a:solidFill>
              <a:srgbClr val="00B0F0"/>
            </a:solidFill>
            <a:ln w="9525" algn="in">
              <a:solidFill>
                <a:srgbClr val="00B0F0"/>
              </a:solidFill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2267744" y="5373216"/>
            <a:ext cx="2592288" cy="808857"/>
            <a:chOff x="2267744" y="5373216"/>
            <a:chExt cx="2627312" cy="808857"/>
          </a:xfrm>
        </p:grpSpPr>
        <p:sp>
          <p:nvSpPr>
            <p:cNvPr id="376844" name="AutoShape 12"/>
            <p:cNvSpPr>
              <a:spLocks noChangeArrowheads="1"/>
            </p:cNvSpPr>
            <p:nvPr/>
          </p:nvSpPr>
          <p:spPr bwMode="auto">
            <a:xfrm rot="16200000" flipV="1">
              <a:off x="3213100" y="4427860"/>
              <a:ext cx="736600" cy="2627312"/>
            </a:xfrm>
            <a:prstGeom prst="moon">
              <a:avLst>
                <a:gd name="adj" fmla="val 15907"/>
              </a:avLst>
            </a:prstGeom>
            <a:solidFill>
              <a:srgbClr val="C00000"/>
            </a:solidFill>
            <a:ln w="9525" algn="in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6860" name="AutoShape 28"/>
            <p:cNvSpPr>
              <a:spLocks noChangeArrowheads="1"/>
            </p:cNvSpPr>
            <p:nvPr/>
          </p:nvSpPr>
          <p:spPr bwMode="auto">
            <a:xfrm rot="5400000">
              <a:off x="3470448" y="5898704"/>
              <a:ext cx="304800" cy="261937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in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76859" name="Oval 27"/>
          <p:cNvSpPr>
            <a:spLocks noChangeArrowheads="1"/>
          </p:cNvSpPr>
          <p:nvPr/>
        </p:nvSpPr>
        <p:spPr bwMode="auto">
          <a:xfrm>
            <a:off x="2171477" y="5301208"/>
            <a:ext cx="168275" cy="188913"/>
          </a:xfrm>
          <a:prstGeom prst="ellipse">
            <a:avLst/>
          </a:prstGeom>
          <a:solidFill>
            <a:srgbClr val="00B050"/>
          </a:solidFill>
          <a:ln w="9525" algn="in">
            <a:solidFill>
              <a:srgbClr val="00B050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68" name="Group 67"/>
          <p:cNvGrpSpPr/>
          <p:nvPr/>
        </p:nvGrpSpPr>
        <p:grpSpPr>
          <a:xfrm>
            <a:off x="4897016" y="5373215"/>
            <a:ext cx="2627312" cy="808858"/>
            <a:chOff x="4897016" y="5373215"/>
            <a:chExt cx="2627312" cy="808858"/>
          </a:xfrm>
        </p:grpSpPr>
        <p:sp>
          <p:nvSpPr>
            <p:cNvPr id="376834" name="AutoShape 2"/>
            <p:cNvSpPr>
              <a:spLocks noChangeArrowheads="1"/>
            </p:cNvSpPr>
            <p:nvPr/>
          </p:nvSpPr>
          <p:spPr bwMode="auto">
            <a:xfrm rot="16200000" flipV="1">
              <a:off x="5843165" y="4427066"/>
              <a:ext cx="735013" cy="2627312"/>
            </a:xfrm>
            <a:prstGeom prst="moon">
              <a:avLst>
                <a:gd name="adj" fmla="val 15907"/>
              </a:avLst>
            </a:prstGeom>
            <a:solidFill>
              <a:srgbClr val="C00000"/>
            </a:solidFill>
            <a:ln w="9525" algn="in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6862" name="AutoShape 30"/>
            <p:cNvSpPr>
              <a:spLocks noChangeArrowheads="1"/>
            </p:cNvSpPr>
            <p:nvPr/>
          </p:nvSpPr>
          <p:spPr bwMode="auto">
            <a:xfrm rot="5400000">
              <a:off x="6099720" y="5898704"/>
              <a:ext cx="304800" cy="261937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in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60" name="Rounded Rectangle 59"/>
          <p:cNvSpPr/>
          <p:nvPr/>
        </p:nvSpPr>
        <p:spPr>
          <a:xfrm>
            <a:off x="107504" y="4653136"/>
            <a:ext cx="1512168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3 x 2</a:t>
            </a:r>
            <a:endParaRPr lang="en-GB" sz="2800" dirty="0">
              <a:solidFill>
                <a:srgbClr val="002060"/>
              </a:solidFill>
              <a:latin typeface="SassoonInfant" pitchFamily="2" charset="0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107504" y="5661248"/>
            <a:ext cx="1512168" cy="5040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2 x 3</a:t>
            </a:r>
            <a:endParaRPr lang="en-GB" sz="2800" dirty="0">
              <a:solidFill>
                <a:srgbClr val="002060"/>
              </a:solidFill>
              <a:latin typeface="SassoonInfant" pitchFamily="2" charset="0"/>
            </a:endParaRPr>
          </a:p>
        </p:txBody>
      </p:sp>
      <p:sp>
        <p:nvSpPr>
          <p:cNvPr id="376848" name="Text Box 16"/>
          <p:cNvSpPr txBox="1">
            <a:spLocks noChangeArrowheads="1"/>
          </p:cNvSpPr>
          <p:nvPr/>
        </p:nvSpPr>
        <p:spPr bwMode="auto">
          <a:xfrm>
            <a:off x="4713610" y="5526286"/>
            <a:ext cx="360362" cy="3603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assoonInfant" pitchFamily="2" charset="0"/>
              </a:rPr>
              <a:t>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76837" name="AutoShape 5"/>
          <p:cNvCxnSpPr>
            <a:cxnSpLocks noChangeShapeType="1"/>
          </p:cNvCxnSpPr>
          <p:nvPr/>
        </p:nvCxnSpPr>
        <p:spPr bwMode="auto">
          <a:xfrm>
            <a:off x="4886647" y="5388174"/>
            <a:ext cx="0" cy="179387"/>
          </a:xfrm>
          <a:prstGeom prst="straightConnector1">
            <a:avLst/>
          </a:prstGeom>
          <a:noFill/>
          <a:ln w="38100" algn="ctr">
            <a:solidFill>
              <a:srgbClr val="064B8C"/>
            </a:solidFill>
            <a:round/>
            <a:headEnd/>
            <a:tailEnd/>
          </a:ln>
          <a:effectLst/>
        </p:spPr>
      </p:cxnSp>
      <p:sp>
        <p:nvSpPr>
          <p:cNvPr id="376861" name="Oval 29"/>
          <p:cNvSpPr>
            <a:spLocks noChangeArrowheads="1"/>
          </p:cNvSpPr>
          <p:nvPr/>
        </p:nvSpPr>
        <p:spPr bwMode="auto">
          <a:xfrm>
            <a:off x="7428061" y="5301208"/>
            <a:ext cx="168275" cy="188913"/>
          </a:xfrm>
          <a:prstGeom prst="ellipse">
            <a:avLst/>
          </a:prstGeom>
          <a:solidFill>
            <a:srgbClr val="FF0000"/>
          </a:solidFill>
          <a:ln w="9525" algn="in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75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75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76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376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76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76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376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376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376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376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376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376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376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376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376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376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376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376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376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76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3000"/>
                            </p:stCondLst>
                            <p:childTnLst>
                              <p:par>
                                <p:cTn id="1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500"/>
                            </p:stCondLst>
                            <p:childTnLst>
                              <p:par>
                                <p:cTn id="1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000"/>
                            </p:stCondLst>
                            <p:childTnLst>
                              <p:par>
                                <p:cTn id="1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76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000"/>
                            </p:stCondLst>
                            <p:childTnLst>
                              <p:par>
                                <p:cTn id="1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500"/>
                            </p:stCondLst>
                            <p:childTnLst>
                              <p:par>
                                <p:cTn id="1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61" grpId="0" animBg="1"/>
      <p:bldP spid="7" grpId="0" animBg="1"/>
      <p:bldP spid="88" grpId="0" animBg="1"/>
      <p:bldP spid="71" grpId="0" animBg="1"/>
      <p:bldP spid="93" grpId="0" animBg="1"/>
      <p:bldP spid="376845" grpId="0"/>
      <p:bldP spid="376846" grpId="0"/>
      <p:bldP spid="376847" grpId="0"/>
      <p:bldP spid="376849" grpId="0"/>
      <p:bldP spid="376850" grpId="0"/>
      <p:bldP spid="376851" grpId="0"/>
      <p:bldP spid="376852" grpId="0"/>
      <p:bldP spid="376859" grpId="0" animBg="1"/>
      <p:bldP spid="60" grpId="0" animBg="1"/>
      <p:bldP spid="66" grpId="0" animBg="1"/>
      <p:bldP spid="376848" grpId="0"/>
      <p:bldP spid="37686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ounded Rectangle 60"/>
          <p:cNvSpPr/>
          <p:nvPr/>
        </p:nvSpPr>
        <p:spPr>
          <a:xfrm>
            <a:off x="4355976" y="836712"/>
            <a:ext cx="4536504" cy="2664296"/>
          </a:xfrm>
          <a:prstGeom prst="roundRect">
            <a:avLst>
              <a:gd name="adj" fmla="val 714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7504" y="0"/>
            <a:ext cx="7129462" cy="508000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  <a:latin typeface="SassoonInfant" pitchFamily="2" charset="0"/>
              </a:rPr>
              <a:t>Multiplication Using Arrays</a:t>
            </a:r>
            <a:endParaRPr lang="en-GB" dirty="0">
              <a:solidFill>
                <a:srgbClr val="002060"/>
              </a:solidFill>
              <a:latin typeface="SassoonInfant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79512" y="980728"/>
            <a:ext cx="4104456" cy="25202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800" dirty="0" smtClean="0">
              <a:solidFill>
                <a:srgbClr val="002060"/>
              </a:solidFill>
              <a:latin typeface="SassoonInfant" pitchFamily="2" charset="0"/>
            </a:endParaRPr>
          </a:p>
          <a:p>
            <a:endParaRPr lang="en-GB" sz="2800" dirty="0">
              <a:solidFill>
                <a:srgbClr val="002060"/>
              </a:solidFill>
              <a:latin typeface="SassoonInfant" pitchFamily="2" charset="0"/>
            </a:endParaRPr>
          </a:p>
          <a:p>
            <a:pPr algn="ctr"/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Multiplying </a:t>
            </a:r>
            <a:r>
              <a:rPr lang="en-GB" sz="2800" dirty="0">
                <a:solidFill>
                  <a:srgbClr val="002060"/>
                </a:solidFill>
                <a:latin typeface="SassoonInfant" pitchFamily="2" charset="0"/>
              </a:rPr>
              <a:t>is the same as </a:t>
            </a:r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repeated </a:t>
            </a:r>
            <a:r>
              <a:rPr lang="en-GB" sz="2800" dirty="0">
                <a:solidFill>
                  <a:srgbClr val="002060"/>
                </a:solidFill>
                <a:latin typeface="SassoonInfant" pitchFamily="2" charset="0"/>
              </a:rPr>
              <a:t>addition. This array shows 3 x 5 but we could also write this down as 5 + 5 + 5</a:t>
            </a:r>
          </a:p>
          <a:p>
            <a:r>
              <a:rPr lang="en-GB" sz="2800" dirty="0"/>
              <a:t> </a:t>
            </a:r>
          </a:p>
          <a:p>
            <a:r>
              <a:rPr lang="en-GB" dirty="0"/>
              <a:t> </a:t>
            </a:r>
          </a:p>
          <a:p>
            <a:pPr algn="ctr"/>
            <a:endParaRPr lang="en-GB" dirty="0"/>
          </a:p>
        </p:txBody>
      </p:sp>
      <p:pic>
        <p:nvPicPr>
          <p:cNvPr id="375810" name="Picture 2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0801" y="908720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375811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908720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1" name="Picture 2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0801" y="1772816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2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772816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5" name="Picture 2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0801" y="2636912"/>
            <a:ext cx="81438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6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636912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57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908720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58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772816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59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636912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62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908720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63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1772816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64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2636912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65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908720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67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1772816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68" name="Picture 3" descr="dbluesm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2636912"/>
            <a:ext cx="815975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69" name="Rounded Rectangle 68"/>
          <p:cNvSpPr/>
          <p:nvPr/>
        </p:nvSpPr>
        <p:spPr>
          <a:xfrm>
            <a:off x="251520" y="3717032"/>
            <a:ext cx="4104456" cy="25202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800" dirty="0" smtClean="0">
              <a:solidFill>
                <a:srgbClr val="002060"/>
              </a:solidFill>
              <a:latin typeface="SassoonInfant" pitchFamily="2" charset="0"/>
            </a:endParaRPr>
          </a:p>
          <a:p>
            <a:endParaRPr lang="en-GB" sz="2800" dirty="0">
              <a:solidFill>
                <a:srgbClr val="002060"/>
              </a:solidFill>
              <a:latin typeface="SassoonInfant" pitchFamily="2" charset="0"/>
            </a:endParaRPr>
          </a:p>
          <a:p>
            <a:pPr algn="ctr"/>
            <a:endParaRPr lang="en-GB" sz="2800" dirty="0" smtClean="0">
              <a:solidFill>
                <a:srgbClr val="002060"/>
              </a:solidFill>
              <a:latin typeface="SassoonInfant" pitchFamily="2" charset="0"/>
            </a:endParaRPr>
          </a:p>
          <a:p>
            <a:pPr algn="ctr"/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An </a:t>
            </a:r>
            <a:r>
              <a:rPr lang="en-GB" sz="2800" dirty="0">
                <a:solidFill>
                  <a:srgbClr val="002060"/>
                </a:solidFill>
                <a:latin typeface="SassoonInfant" pitchFamily="2" charset="0"/>
              </a:rPr>
              <a:t>array does not need to </a:t>
            </a:r>
            <a:r>
              <a:rPr lang="en-GB" sz="2800" dirty="0" smtClean="0">
                <a:solidFill>
                  <a:srgbClr val="002060"/>
                </a:solidFill>
                <a:latin typeface="SassoonInfant" pitchFamily="2" charset="0"/>
              </a:rPr>
              <a:t>use counters </a:t>
            </a:r>
            <a:r>
              <a:rPr lang="en-GB" sz="2800" dirty="0">
                <a:solidFill>
                  <a:srgbClr val="002060"/>
                </a:solidFill>
                <a:latin typeface="SassoonInfant" pitchFamily="2" charset="0"/>
              </a:rPr>
              <a:t>or dots. It can be displayed using different items - the answer will be the same.</a:t>
            </a:r>
          </a:p>
          <a:p>
            <a:r>
              <a:rPr lang="en-GB" sz="2800" dirty="0"/>
              <a:t> </a:t>
            </a:r>
          </a:p>
          <a:p>
            <a:r>
              <a:rPr lang="en-GB" sz="2800" dirty="0"/>
              <a:t> </a:t>
            </a:r>
          </a:p>
          <a:p>
            <a:r>
              <a:rPr lang="en-GB" dirty="0"/>
              <a:t> </a:t>
            </a:r>
          </a:p>
          <a:p>
            <a:pPr algn="ctr"/>
            <a:endParaRPr lang="en-GB" dirty="0"/>
          </a:p>
        </p:txBody>
      </p:sp>
      <p:sp>
        <p:nvSpPr>
          <p:cNvPr id="70" name="Rounded Rectangle 69"/>
          <p:cNvSpPr/>
          <p:nvPr/>
        </p:nvSpPr>
        <p:spPr>
          <a:xfrm>
            <a:off x="4427984" y="3645024"/>
            <a:ext cx="4536504" cy="2664296"/>
          </a:xfrm>
          <a:prstGeom prst="roundRect">
            <a:avLst>
              <a:gd name="adj" fmla="val 71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2" name="Picture 2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597214" y="3717032"/>
            <a:ext cx="68557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73" name="Picture 3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501295" y="3717032"/>
            <a:ext cx="68557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74" name="Picture 2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597214" y="4581128"/>
            <a:ext cx="68557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75" name="Picture 3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501295" y="4581128"/>
            <a:ext cx="68557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76" name="Picture 2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597214" y="5445224"/>
            <a:ext cx="68557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78" name="Picture 3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501295" y="5445224"/>
            <a:ext cx="68557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81" name="Picture 3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365391" y="3717032"/>
            <a:ext cx="68557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82" name="Picture 3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365391" y="4581128"/>
            <a:ext cx="68557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83" name="Picture 3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365391" y="5445224"/>
            <a:ext cx="68557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84" name="Picture 3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229487" y="3717032"/>
            <a:ext cx="68557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85" name="Picture 3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229487" y="4581128"/>
            <a:ext cx="68557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86" name="Picture 3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229487" y="5445224"/>
            <a:ext cx="68557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87" name="Picture 3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8093583" y="3717032"/>
            <a:ext cx="68557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89" name="Picture 3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8093583" y="4581128"/>
            <a:ext cx="68557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94" name="Picture 3" descr="dbluesml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8093583" y="5445224"/>
            <a:ext cx="685577" cy="804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75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75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7" grpId="0" animBg="1"/>
      <p:bldP spid="69" grpId="0" animBg="1"/>
      <p:bldP spid="70" grpId="0" animBg="1"/>
    </p:bldLst>
  </p:timing>
</p:sld>
</file>

<file path=ppt/theme/theme1.xml><?xml version="1.0" encoding="utf-8"?>
<a:theme xmlns:a="http://schemas.openxmlformats.org/drawingml/2006/main" name="templat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11163C"/>
        </a:lt2>
        <a:accent1>
          <a:srgbClr val="212B53"/>
        </a:accent1>
        <a:accent2>
          <a:srgbClr val="364481"/>
        </a:accent2>
        <a:accent3>
          <a:srgbClr val="FFFFFF"/>
        </a:accent3>
        <a:accent4>
          <a:srgbClr val="404040"/>
        </a:accent4>
        <a:accent5>
          <a:srgbClr val="ABACB3"/>
        </a:accent5>
        <a:accent6>
          <a:srgbClr val="303D74"/>
        </a:accent6>
        <a:hlink>
          <a:srgbClr val="3E498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0D254C"/>
        </a:lt2>
        <a:accent1>
          <a:srgbClr val="254B83"/>
        </a:accent1>
        <a:accent2>
          <a:srgbClr val="406DAA"/>
        </a:accent2>
        <a:accent3>
          <a:srgbClr val="FFFFFF"/>
        </a:accent3>
        <a:accent4>
          <a:srgbClr val="404040"/>
        </a:accent4>
        <a:accent5>
          <a:srgbClr val="ACB1C1"/>
        </a:accent5>
        <a:accent6>
          <a:srgbClr val="39629A"/>
        </a:accent6>
        <a:hlink>
          <a:srgbClr val="3267B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363B45"/>
        </a:lt2>
        <a:accent1>
          <a:srgbClr val="A99D9B"/>
        </a:accent1>
        <a:accent2>
          <a:srgbClr val="565A66"/>
        </a:accent2>
        <a:accent3>
          <a:srgbClr val="FFFFFF"/>
        </a:accent3>
        <a:accent4>
          <a:srgbClr val="404040"/>
        </a:accent4>
        <a:accent5>
          <a:srgbClr val="D1CCCB"/>
        </a:accent5>
        <a:accent6>
          <a:srgbClr val="4D515C"/>
        </a:accent6>
        <a:hlink>
          <a:srgbClr val="92715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4D4D4D"/>
        </a:dk2>
        <a:lt2>
          <a:srgbClr val="40494F"/>
        </a:lt2>
        <a:accent1>
          <a:srgbClr val="6D7D8A"/>
        </a:accent1>
        <a:accent2>
          <a:srgbClr val="A7A7A7"/>
        </a:accent2>
        <a:accent3>
          <a:srgbClr val="FFFFFF"/>
        </a:accent3>
        <a:accent4>
          <a:srgbClr val="404040"/>
        </a:accent4>
        <a:accent5>
          <a:srgbClr val="BABFC4"/>
        </a:accent5>
        <a:accent6>
          <a:srgbClr val="979797"/>
        </a:accent6>
        <a:hlink>
          <a:srgbClr val="7F7F7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4D4D4D"/>
        </a:dk2>
        <a:lt2>
          <a:srgbClr val="454D52"/>
        </a:lt2>
        <a:accent1>
          <a:srgbClr val="7D8B97"/>
        </a:accent1>
        <a:accent2>
          <a:srgbClr val="CBCBCB"/>
        </a:accent2>
        <a:accent3>
          <a:srgbClr val="FFFFFF"/>
        </a:accent3>
        <a:accent4>
          <a:srgbClr val="404040"/>
        </a:accent4>
        <a:accent5>
          <a:srgbClr val="BFC4C9"/>
        </a:accent5>
        <a:accent6>
          <a:srgbClr val="B8B8B8"/>
        </a:accent6>
        <a:hlink>
          <a:srgbClr val="5158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4D4D4D"/>
        </a:dk2>
        <a:lt2>
          <a:srgbClr val="393939"/>
        </a:lt2>
        <a:accent1>
          <a:srgbClr val="858585"/>
        </a:accent1>
        <a:accent2>
          <a:srgbClr val="939393"/>
        </a:accent2>
        <a:accent3>
          <a:srgbClr val="FFFFFF"/>
        </a:accent3>
        <a:accent4>
          <a:srgbClr val="404040"/>
        </a:accent4>
        <a:accent5>
          <a:srgbClr val="C2C2C2"/>
        </a:accent5>
        <a:accent6>
          <a:srgbClr val="858585"/>
        </a:accent6>
        <a:hlink>
          <a:srgbClr val="6969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4D4D4D"/>
        </a:dk2>
        <a:lt2>
          <a:srgbClr val="4F5056"/>
        </a:lt2>
        <a:accent1>
          <a:srgbClr val="7E7F8E"/>
        </a:accent1>
        <a:accent2>
          <a:srgbClr val="C0C1C5"/>
        </a:accent2>
        <a:accent3>
          <a:srgbClr val="FFFFFF"/>
        </a:accent3>
        <a:accent4>
          <a:srgbClr val="404040"/>
        </a:accent4>
        <a:accent5>
          <a:srgbClr val="C0C0C6"/>
        </a:accent5>
        <a:accent6>
          <a:srgbClr val="AEAFB2"/>
        </a:accent6>
        <a:hlink>
          <a:srgbClr val="ACAFB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4D4D4D"/>
        </a:dk2>
        <a:lt2>
          <a:srgbClr val="85978F"/>
        </a:lt2>
        <a:accent1>
          <a:srgbClr val="9DA499"/>
        </a:accent1>
        <a:accent2>
          <a:srgbClr val="A5B9BA"/>
        </a:accent2>
        <a:accent3>
          <a:srgbClr val="FFFFFF"/>
        </a:accent3>
        <a:accent4>
          <a:srgbClr val="404040"/>
        </a:accent4>
        <a:accent5>
          <a:srgbClr val="CCCFCA"/>
        </a:accent5>
        <a:accent6>
          <a:srgbClr val="95A7A8"/>
        </a:accent6>
        <a:hlink>
          <a:srgbClr val="ABB4A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4D4D4D"/>
        </a:dk2>
        <a:lt2>
          <a:srgbClr val="484847"/>
        </a:lt2>
        <a:accent1>
          <a:srgbClr val="7C7C74"/>
        </a:accent1>
        <a:accent2>
          <a:srgbClr val="AFB2AA"/>
        </a:accent2>
        <a:accent3>
          <a:srgbClr val="FFFFFF"/>
        </a:accent3>
        <a:accent4>
          <a:srgbClr val="404040"/>
        </a:accent4>
        <a:accent5>
          <a:srgbClr val="BFBFBC"/>
        </a:accent5>
        <a:accent6>
          <a:srgbClr val="9EA19A"/>
        </a:accent6>
        <a:hlink>
          <a:srgbClr val="D4D2C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4D4D4D"/>
        </a:dk2>
        <a:lt2>
          <a:srgbClr val="18191C"/>
        </a:lt2>
        <a:accent1>
          <a:srgbClr val="1F2229"/>
        </a:accent1>
        <a:accent2>
          <a:srgbClr val="3B4A61"/>
        </a:accent2>
        <a:accent3>
          <a:srgbClr val="FFFFFF"/>
        </a:accent3>
        <a:accent4>
          <a:srgbClr val="404040"/>
        </a:accent4>
        <a:accent5>
          <a:srgbClr val="ABABAC"/>
        </a:accent5>
        <a:accent6>
          <a:srgbClr val="354257"/>
        </a:accent6>
        <a:hlink>
          <a:srgbClr val="718CA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4D4D4D"/>
        </a:dk2>
        <a:lt2>
          <a:srgbClr val="303030"/>
        </a:lt2>
        <a:accent1>
          <a:srgbClr val="C6714B"/>
        </a:accent1>
        <a:accent2>
          <a:srgbClr val="7FC3C3"/>
        </a:accent2>
        <a:accent3>
          <a:srgbClr val="FFFFFF"/>
        </a:accent3>
        <a:accent4>
          <a:srgbClr val="404040"/>
        </a:accent4>
        <a:accent5>
          <a:srgbClr val="DFBBB1"/>
        </a:accent5>
        <a:accent6>
          <a:srgbClr val="72B0B0"/>
        </a:accent6>
        <a:hlink>
          <a:srgbClr val="5D5D5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2">
        <a:dk1>
          <a:srgbClr val="4D4D4D"/>
        </a:dk1>
        <a:lt1>
          <a:srgbClr val="FFFFFF"/>
        </a:lt1>
        <a:dk2>
          <a:srgbClr val="4D4D4D"/>
        </a:dk2>
        <a:lt2>
          <a:srgbClr val="292929"/>
        </a:lt2>
        <a:accent1>
          <a:srgbClr val="4D4D4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B2B2B2"/>
        </a:accent5>
        <a:accent6>
          <a:srgbClr val="555555"/>
        </a:accent6>
        <a:hlink>
          <a:srgbClr val="96969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3">
        <a:dk1>
          <a:srgbClr val="4D4D4D"/>
        </a:dk1>
        <a:lt1>
          <a:srgbClr val="FFFFFF"/>
        </a:lt1>
        <a:dk2>
          <a:srgbClr val="4D4D4D"/>
        </a:dk2>
        <a:lt2>
          <a:srgbClr val="777777"/>
        </a:lt2>
        <a:accent1>
          <a:srgbClr val="969696"/>
        </a:accent1>
        <a:accent2>
          <a:srgbClr val="C0C0C0"/>
        </a:accent2>
        <a:accent3>
          <a:srgbClr val="FFFFFF"/>
        </a:accent3>
        <a:accent4>
          <a:srgbClr val="404040"/>
        </a:accent4>
        <a:accent5>
          <a:srgbClr val="C9C9C9"/>
        </a:accent5>
        <a:accent6>
          <a:srgbClr val="AEAEAE"/>
        </a:accent6>
        <a:hlink>
          <a:srgbClr val="CC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64</TotalTime>
  <Words>254</Words>
  <Application>Microsoft Office PowerPoint</Application>
  <PresentationFormat>On-screen Show (4:3)</PresentationFormat>
  <Paragraphs>80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SassoonInfant</vt:lpstr>
      <vt:lpstr>SassoonInfant Alt</vt:lpstr>
      <vt:lpstr>Tahoma</vt:lpstr>
      <vt:lpstr>template</vt:lpstr>
      <vt:lpstr>Multiplication Using Arrays</vt:lpstr>
      <vt:lpstr>Multiplication Using Arrays</vt:lpstr>
      <vt:lpstr>Multiplication Using Arrays</vt:lpstr>
      <vt:lpstr>Multiplication Using Arrays</vt:lpstr>
      <vt:lpstr>Multiplication Using Arrays</vt:lpstr>
      <vt:lpstr>Multiplication Using Arrays</vt:lpstr>
    </vt:vector>
  </TitlesOfParts>
  <Company>-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Multiplication Using Arrays</dc:title>
  <dc:creator>Bev Evans</dc:creator>
  <cp:lastModifiedBy>Felicity Boyd</cp:lastModifiedBy>
  <cp:revision>7</cp:revision>
  <dcterms:created xsi:type="dcterms:W3CDTF">2012-11-22T10:50:01Z</dcterms:created>
  <dcterms:modified xsi:type="dcterms:W3CDTF">2016-05-22T02:49:39Z</dcterms:modified>
</cp:coreProperties>
</file>